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347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58" r:id="rId14"/>
    <p:sldId id="345" r:id="rId15"/>
    <p:sldId id="344" r:id="rId16"/>
    <p:sldId id="346" r:id="rId17"/>
    <p:sldId id="350" r:id="rId18"/>
    <p:sldId id="359" r:id="rId19"/>
  </p:sldIdLst>
  <p:sldSz cx="9144000" cy="6858000" type="screen4x3"/>
  <p:notesSz cx="6858000" cy="9144000"/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40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559" autoAdjust="0"/>
  </p:normalViewPr>
  <p:slideViewPr>
    <p:cSldViewPr snapToObjects="1">
      <p:cViewPr>
        <p:scale>
          <a:sx n="112" d="100"/>
          <a:sy n="112" d="100"/>
        </p:scale>
        <p:origin x="-936" y="-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93" d="100"/>
          <a:sy n="93" d="100"/>
        </p:scale>
        <p:origin x="-2976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tags" Target="tags/tag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5F468-C767-544F-B0A6-BD758EA4505D}" type="datetimeFigureOut">
              <a:rPr lang="en-US" smtClean="0"/>
              <a:t>2/20/14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760D1F-15BC-D642-9FCF-955911E35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8840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814D12-7544-274D-BB5B-9AB15ECC973B}" type="datetimeFigureOut">
              <a:rPr lang="en-US" smtClean="0"/>
              <a:t>2/20/14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4A6AF9-67C1-984A-805D-3E85C9691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415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module, we’ll talk about how to consider costs while designing your systems on AWS.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A6AF9-67C1-984A-805D-3E85C9691F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19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tags" Target="../tags/tag5.xml"/><Relationship Id="rId3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 userDrawn="1">
              <p:custDataLst>
                <p:tags r:id="rId1"/>
              </p:custDataLst>
            </p:nvPr>
          </p:nvSpPr>
          <p:spPr>
            <a:xfrm>
              <a:off x="0" y="0"/>
              <a:ext cx="9144000" cy="685800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 Diagonal Corner Rectangle 32"/>
            <p:cNvSpPr/>
            <p:nvPr userDrawn="1">
              <p:custDataLst>
                <p:tags r:id="rId2"/>
              </p:custDataLst>
            </p:nvPr>
          </p:nvSpPr>
          <p:spPr>
            <a:xfrm>
              <a:off x="0" y="0"/>
              <a:ext cx="9144000" cy="762000"/>
            </a:xfrm>
            <a:custGeom>
              <a:avLst/>
              <a:gdLst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0 w 9144000"/>
                <a:gd name="connsiteY5" fmla="*/ 762000 h 762000"/>
                <a:gd name="connsiteX6" fmla="*/ 0 w 9144000"/>
                <a:gd name="connsiteY6" fmla="*/ 7620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0 w 9144000"/>
                <a:gd name="connsiteY5" fmla="*/ 762000 h 762000"/>
                <a:gd name="connsiteX6" fmla="*/ 0 w 9144000"/>
                <a:gd name="connsiteY6" fmla="*/ 7620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0 w 9144000"/>
                <a:gd name="connsiteY5" fmla="*/ 76200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848600 w 9144000"/>
                <a:gd name="connsiteY5" fmla="*/ 74930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802880 w 9144000"/>
                <a:gd name="connsiteY5" fmla="*/ 74930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72400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72400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802880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55255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55255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0 w 9144000"/>
                <a:gd name="connsiteY7" fmla="*/ 5715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19050 w 9144000"/>
                <a:gd name="connsiteY7" fmla="*/ 3048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19050 w 9144000"/>
                <a:gd name="connsiteY7" fmla="*/ 3048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19050 w 9144000"/>
                <a:gd name="connsiteY7" fmla="*/ 3048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28575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38988 w 9144000"/>
                <a:gd name="connsiteY6" fmla="*/ 339725 h 762000"/>
                <a:gd name="connsiteX7" fmla="*/ 28575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72326 w 9144000"/>
                <a:gd name="connsiteY6" fmla="*/ 339725 h 762000"/>
                <a:gd name="connsiteX7" fmla="*/ 28575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96139 w 9144000"/>
                <a:gd name="connsiteY6" fmla="*/ 344487 h 762000"/>
                <a:gd name="connsiteX7" fmla="*/ 28575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9525 w 9153525"/>
                <a:gd name="connsiteY0" fmla="*/ 0 h 762000"/>
                <a:gd name="connsiteX1" fmla="*/ 9153525 w 9153525"/>
                <a:gd name="connsiteY1" fmla="*/ 0 h 762000"/>
                <a:gd name="connsiteX2" fmla="*/ 9153525 w 9153525"/>
                <a:gd name="connsiteY2" fmla="*/ 0 h 762000"/>
                <a:gd name="connsiteX3" fmla="*/ 9153525 w 9153525"/>
                <a:gd name="connsiteY3" fmla="*/ 762000 h 762000"/>
                <a:gd name="connsiteX4" fmla="*/ 9153525 w 9153525"/>
                <a:gd name="connsiteY4" fmla="*/ 762000 h 762000"/>
                <a:gd name="connsiteX5" fmla="*/ 7793355 w 9153525"/>
                <a:gd name="connsiteY5" fmla="*/ 761682 h 762000"/>
                <a:gd name="connsiteX6" fmla="*/ 7205664 w 9153525"/>
                <a:gd name="connsiteY6" fmla="*/ 344487 h 762000"/>
                <a:gd name="connsiteX7" fmla="*/ 0 w 9153525"/>
                <a:gd name="connsiteY7" fmla="*/ 342900 h 762000"/>
                <a:gd name="connsiteX8" fmla="*/ 9525 w 9153525"/>
                <a:gd name="connsiteY8" fmla="*/ 0 h 762000"/>
                <a:gd name="connsiteX9" fmla="*/ 9525 w 9153525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96139 w 9144000"/>
                <a:gd name="connsiteY6" fmla="*/ 344487 h 762000"/>
                <a:gd name="connsiteX7" fmla="*/ 19050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6350 w 9150350"/>
                <a:gd name="connsiteY0" fmla="*/ 0 h 762000"/>
                <a:gd name="connsiteX1" fmla="*/ 9150350 w 9150350"/>
                <a:gd name="connsiteY1" fmla="*/ 0 h 762000"/>
                <a:gd name="connsiteX2" fmla="*/ 9150350 w 9150350"/>
                <a:gd name="connsiteY2" fmla="*/ 0 h 762000"/>
                <a:gd name="connsiteX3" fmla="*/ 9150350 w 9150350"/>
                <a:gd name="connsiteY3" fmla="*/ 762000 h 762000"/>
                <a:gd name="connsiteX4" fmla="*/ 9150350 w 9150350"/>
                <a:gd name="connsiteY4" fmla="*/ 762000 h 762000"/>
                <a:gd name="connsiteX5" fmla="*/ 7790180 w 9150350"/>
                <a:gd name="connsiteY5" fmla="*/ 761682 h 762000"/>
                <a:gd name="connsiteX6" fmla="*/ 7202489 w 9150350"/>
                <a:gd name="connsiteY6" fmla="*/ 344487 h 762000"/>
                <a:gd name="connsiteX7" fmla="*/ 0 w 9150350"/>
                <a:gd name="connsiteY7" fmla="*/ 342900 h 762000"/>
                <a:gd name="connsiteX8" fmla="*/ 6350 w 9150350"/>
                <a:gd name="connsiteY8" fmla="*/ 0 h 762000"/>
                <a:gd name="connsiteX9" fmla="*/ 6350 w 915035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96139 w 9144000"/>
                <a:gd name="connsiteY6" fmla="*/ 344487 h 762000"/>
                <a:gd name="connsiteX7" fmla="*/ 0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96139 w 9144000"/>
                <a:gd name="connsiteY6" fmla="*/ 344487 h 762000"/>
                <a:gd name="connsiteX7" fmla="*/ 6905625 w 9144000"/>
                <a:gd name="connsiteY7" fmla="*/ 276225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05625 w 9144000"/>
                <a:gd name="connsiteY7" fmla="*/ 276225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4000" h="762000">
                  <a:moveTo>
                    <a:pt x="0" y="0"/>
                  </a:moveTo>
                  <a:lnTo>
                    <a:pt x="9144000" y="0"/>
                  </a:lnTo>
                  <a:lnTo>
                    <a:pt x="9144000" y="0"/>
                  </a:lnTo>
                  <a:lnTo>
                    <a:pt x="9144000" y="762000"/>
                  </a:lnTo>
                  <a:lnTo>
                    <a:pt x="9144000" y="762000"/>
                  </a:lnTo>
                  <a:lnTo>
                    <a:pt x="7783830" y="761682"/>
                  </a:lnTo>
                  <a:lnTo>
                    <a:pt x="7329489" y="439737"/>
                  </a:lnTo>
                  <a:cubicBezTo>
                    <a:pt x="7224714" y="367771"/>
                    <a:pt x="7128511" y="348192"/>
                    <a:pt x="6934200" y="347663"/>
                  </a:cubicBezTo>
                  <a:lnTo>
                    <a:pt x="0" y="34290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3496" y="6705600"/>
            <a:ext cx="914050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00" dirty="0" smtClean="0"/>
              <a:t>© 2013 Amazon Web Services,</a:t>
            </a:r>
            <a:r>
              <a:rPr lang="en-US" sz="700" baseline="0" dirty="0" smtClean="0"/>
              <a:t> Inc.</a:t>
            </a:r>
            <a:r>
              <a:rPr lang="en-US" sz="700" dirty="0" smtClean="0"/>
              <a:t> or its affiliates. All rights reserved.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5733407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34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93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24598"/>
            <a:ext cx="5670794" cy="721902"/>
          </a:xfrm>
        </p:spPr>
        <p:txBody>
          <a:bodyPr/>
          <a:lstStyle>
            <a:lvl1pPr>
              <a:defRPr sz="2400" b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46500"/>
            <a:ext cx="8229600" cy="4579663"/>
          </a:xfrm>
        </p:spPr>
        <p:txBody>
          <a:bodyPr/>
          <a:lstStyle>
            <a:lvl1pPr marL="342900" indent="-342900">
              <a:buFont typeface="Arial" pitchFamily="34" charset="0"/>
              <a:buChar char="•"/>
              <a:defRPr sz="2000"/>
            </a:lvl1pPr>
            <a:lvl2pPr marL="742950" indent="-285750">
              <a:buFont typeface="Arial" pitchFamily="34" charset="0"/>
              <a:buChar char="•"/>
              <a:defRPr sz="2000"/>
            </a:lvl2pPr>
            <a:lvl3pPr marL="1143000" indent="-228600">
              <a:buFont typeface="Arial" pitchFamily="34" charset="0"/>
              <a:buChar char="•"/>
              <a:defRPr sz="2000"/>
            </a:lvl3pPr>
            <a:lvl4pPr marL="1600200" indent="-228600">
              <a:buFont typeface="Arial" pitchFamily="34" charset="0"/>
              <a:buChar char="•"/>
              <a:defRPr sz="2000"/>
            </a:lvl4pPr>
            <a:lvl5pPr marL="2057400" indent="-228600">
              <a:buFont typeface="Arial" pitchFamily="34" charset="0"/>
              <a:buChar char="•"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626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883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184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94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84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94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98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00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tags" Target="../tags/tag2.xml"/><Relationship Id="rId14" Type="http://schemas.openxmlformats.org/officeDocument/2006/relationships/tags" Target="../tags/tag3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 userDrawn="1">
              <p:custDataLst>
                <p:tags r:id="rId13"/>
              </p:custDataLst>
            </p:nvPr>
          </p:nvSpPr>
          <p:spPr>
            <a:xfrm>
              <a:off x="0" y="0"/>
              <a:ext cx="9144000" cy="685800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50000">
                  <a:schemeClr val="bg1">
                    <a:lumMod val="9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ound Diagonal Corner Rectangle 32"/>
            <p:cNvSpPr/>
            <p:nvPr userDrawn="1">
              <p:custDataLst>
                <p:tags r:id="rId14"/>
              </p:custDataLst>
            </p:nvPr>
          </p:nvSpPr>
          <p:spPr>
            <a:xfrm>
              <a:off x="0" y="0"/>
              <a:ext cx="9144000" cy="762000"/>
            </a:xfrm>
            <a:custGeom>
              <a:avLst/>
              <a:gdLst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0 w 9144000"/>
                <a:gd name="connsiteY5" fmla="*/ 762000 h 762000"/>
                <a:gd name="connsiteX6" fmla="*/ 0 w 9144000"/>
                <a:gd name="connsiteY6" fmla="*/ 7620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0 w 9144000"/>
                <a:gd name="connsiteY5" fmla="*/ 762000 h 762000"/>
                <a:gd name="connsiteX6" fmla="*/ 0 w 9144000"/>
                <a:gd name="connsiteY6" fmla="*/ 7620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0 w 9144000"/>
                <a:gd name="connsiteY5" fmla="*/ 76200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848600 w 9144000"/>
                <a:gd name="connsiteY5" fmla="*/ 74930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802880 w 9144000"/>
                <a:gd name="connsiteY5" fmla="*/ 74930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72400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72400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802880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55255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55255 w 9144000"/>
                <a:gd name="connsiteY5" fmla="*/ 756920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5143500 w 9144000"/>
                <a:gd name="connsiteY6" fmla="*/ 330200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0 w 9144000"/>
                <a:gd name="connsiteY7" fmla="*/ 0 h 762000"/>
                <a:gd name="connsiteX8" fmla="*/ 0 w 9144000"/>
                <a:gd name="connsiteY8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0 w 9144000"/>
                <a:gd name="connsiteY7" fmla="*/ 5715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19050 w 9144000"/>
                <a:gd name="connsiteY7" fmla="*/ 3048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19050 w 9144000"/>
                <a:gd name="connsiteY7" fmla="*/ 3048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19050 w 9144000"/>
                <a:gd name="connsiteY7" fmla="*/ 3048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36205 w 9144000"/>
                <a:gd name="connsiteY5" fmla="*/ 761682 h 762000"/>
                <a:gd name="connsiteX6" fmla="*/ 7138988 w 9144000"/>
                <a:gd name="connsiteY6" fmla="*/ 339725 h 762000"/>
                <a:gd name="connsiteX7" fmla="*/ 28575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38988 w 9144000"/>
                <a:gd name="connsiteY6" fmla="*/ 339725 h 762000"/>
                <a:gd name="connsiteX7" fmla="*/ 28575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72326 w 9144000"/>
                <a:gd name="connsiteY6" fmla="*/ 339725 h 762000"/>
                <a:gd name="connsiteX7" fmla="*/ 28575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96139 w 9144000"/>
                <a:gd name="connsiteY6" fmla="*/ 344487 h 762000"/>
                <a:gd name="connsiteX7" fmla="*/ 28575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9525 w 9153525"/>
                <a:gd name="connsiteY0" fmla="*/ 0 h 762000"/>
                <a:gd name="connsiteX1" fmla="*/ 9153525 w 9153525"/>
                <a:gd name="connsiteY1" fmla="*/ 0 h 762000"/>
                <a:gd name="connsiteX2" fmla="*/ 9153525 w 9153525"/>
                <a:gd name="connsiteY2" fmla="*/ 0 h 762000"/>
                <a:gd name="connsiteX3" fmla="*/ 9153525 w 9153525"/>
                <a:gd name="connsiteY3" fmla="*/ 762000 h 762000"/>
                <a:gd name="connsiteX4" fmla="*/ 9153525 w 9153525"/>
                <a:gd name="connsiteY4" fmla="*/ 762000 h 762000"/>
                <a:gd name="connsiteX5" fmla="*/ 7793355 w 9153525"/>
                <a:gd name="connsiteY5" fmla="*/ 761682 h 762000"/>
                <a:gd name="connsiteX6" fmla="*/ 7205664 w 9153525"/>
                <a:gd name="connsiteY6" fmla="*/ 344487 h 762000"/>
                <a:gd name="connsiteX7" fmla="*/ 0 w 9153525"/>
                <a:gd name="connsiteY7" fmla="*/ 342900 h 762000"/>
                <a:gd name="connsiteX8" fmla="*/ 9525 w 9153525"/>
                <a:gd name="connsiteY8" fmla="*/ 0 h 762000"/>
                <a:gd name="connsiteX9" fmla="*/ 9525 w 9153525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96139 w 9144000"/>
                <a:gd name="connsiteY6" fmla="*/ 344487 h 762000"/>
                <a:gd name="connsiteX7" fmla="*/ 19050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6350 w 9150350"/>
                <a:gd name="connsiteY0" fmla="*/ 0 h 762000"/>
                <a:gd name="connsiteX1" fmla="*/ 9150350 w 9150350"/>
                <a:gd name="connsiteY1" fmla="*/ 0 h 762000"/>
                <a:gd name="connsiteX2" fmla="*/ 9150350 w 9150350"/>
                <a:gd name="connsiteY2" fmla="*/ 0 h 762000"/>
                <a:gd name="connsiteX3" fmla="*/ 9150350 w 9150350"/>
                <a:gd name="connsiteY3" fmla="*/ 762000 h 762000"/>
                <a:gd name="connsiteX4" fmla="*/ 9150350 w 9150350"/>
                <a:gd name="connsiteY4" fmla="*/ 762000 h 762000"/>
                <a:gd name="connsiteX5" fmla="*/ 7790180 w 9150350"/>
                <a:gd name="connsiteY5" fmla="*/ 761682 h 762000"/>
                <a:gd name="connsiteX6" fmla="*/ 7202489 w 9150350"/>
                <a:gd name="connsiteY6" fmla="*/ 344487 h 762000"/>
                <a:gd name="connsiteX7" fmla="*/ 0 w 9150350"/>
                <a:gd name="connsiteY7" fmla="*/ 342900 h 762000"/>
                <a:gd name="connsiteX8" fmla="*/ 6350 w 9150350"/>
                <a:gd name="connsiteY8" fmla="*/ 0 h 762000"/>
                <a:gd name="connsiteX9" fmla="*/ 6350 w 915035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96139 w 9144000"/>
                <a:gd name="connsiteY6" fmla="*/ 344487 h 762000"/>
                <a:gd name="connsiteX7" fmla="*/ 0 w 9144000"/>
                <a:gd name="connsiteY7" fmla="*/ 342900 h 762000"/>
                <a:gd name="connsiteX8" fmla="*/ 0 w 9144000"/>
                <a:gd name="connsiteY8" fmla="*/ 0 h 762000"/>
                <a:gd name="connsiteX9" fmla="*/ 0 w 9144000"/>
                <a:gd name="connsiteY9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196139 w 9144000"/>
                <a:gd name="connsiteY6" fmla="*/ 344487 h 762000"/>
                <a:gd name="connsiteX7" fmla="*/ 6905625 w 9144000"/>
                <a:gd name="connsiteY7" fmla="*/ 276225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05625 w 9144000"/>
                <a:gd name="connsiteY7" fmla="*/ 276225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  <a:gd name="connsiteX0" fmla="*/ 0 w 9144000"/>
                <a:gd name="connsiteY0" fmla="*/ 0 h 762000"/>
                <a:gd name="connsiteX1" fmla="*/ 9144000 w 9144000"/>
                <a:gd name="connsiteY1" fmla="*/ 0 h 762000"/>
                <a:gd name="connsiteX2" fmla="*/ 9144000 w 9144000"/>
                <a:gd name="connsiteY2" fmla="*/ 0 h 762000"/>
                <a:gd name="connsiteX3" fmla="*/ 9144000 w 9144000"/>
                <a:gd name="connsiteY3" fmla="*/ 762000 h 762000"/>
                <a:gd name="connsiteX4" fmla="*/ 9144000 w 9144000"/>
                <a:gd name="connsiteY4" fmla="*/ 762000 h 762000"/>
                <a:gd name="connsiteX5" fmla="*/ 7783830 w 9144000"/>
                <a:gd name="connsiteY5" fmla="*/ 761682 h 762000"/>
                <a:gd name="connsiteX6" fmla="*/ 7329489 w 9144000"/>
                <a:gd name="connsiteY6" fmla="*/ 439737 h 762000"/>
                <a:gd name="connsiteX7" fmla="*/ 6934200 w 9144000"/>
                <a:gd name="connsiteY7" fmla="*/ 347663 h 762000"/>
                <a:gd name="connsiteX8" fmla="*/ 0 w 9144000"/>
                <a:gd name="connsiteY8" fmla="*/ 342900 h 762000"/>
                <a:gd name="connsiteX9" fmla="*/ 0 w 9144000"/>
                <a:gd name="connsiteY9" fmla="*/ 0 h 762000"/>
                <a:gd name="connsiteX10" fmla="*/ 0 w 9144000"/>
                <a:gd name="connsiteY10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44000" h="762000">
                  <a:moveTo>
                    <a:pt x="0" y="0"/>
                  </a:moveTo>
                  <a:lnTo>
                    <a:pt x="9144000" y="0"/>
                  </a:lnTo>
                  <a:lnTo>
                    <a:pt x="9144000" y="0"/>
                  </a:lnTo>
                  <a:lnTo>
                    <a:pt x="9144000" y="762000"/>
                  </a:lnTo>
                  <a:lnTo>
                    <a:pt x="9144000" y="762000"/>
                  </a:lnTo>
                  <a:lnTo>
                    <a:pt x="7783830" y="761682"/>
                  </a:lnTo>
                  <a:lnTo>
                    <a:pt x="7329489" y="439737"/>
                  </a:lnTo>
                  <a:cubicBezTo>
                    <a:pt x="7224714" y="367771"/>
                    <a:pt x="7128511" y="348192"/>
                    <a:pt x="6934200" y="347663"/>
                  </a:cubicBezTo>
                  <a:lnTo>
                    <a:pt x="0" y="34290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670794" cy="7219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29142"/>
            <a:ext cx="8229600" cy="4797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 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itchFamily="34" charset="0"/>
              <a:buBlip>
                <a:blip r:embed="rId15"/>
              </a:buBlip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41404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41989-A9CF-4544-B733-151DFFF280F6}" type="datetimeFigureOut">
              <a:rPr lang="en-US" smtClean="0"/>
              <a:t>2/20/14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E6AEF-5142-064A-B691-B0D417D1C74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3496" y="6705600"/>
            <a:ext cx="9140504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00" dirty="0" smtClean="0"/>
              <a:t>© 2013 Amazon Web Services,</a:t>
            </a:r>
            <a:r>
              <a:rPr lang="en-US" sz="700" baseline="0" dirty="0" smtClean="0"/>
              <a:t> Inc.</a:t>
            </a:r>
            <a:r>
              <a:rPr lang="en-US" sz="700" dirty="0" smtClean="0"/>
              <a:t> or its affiliates. All rights reserved.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3330430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1" i="0" kern="1200" baseline="0">
          <a:solidFill>
            <a:srgbClr val="414042"/>
          </a:solidFill>
          <a:latin typeface="Arial"/>
          <a:ea typeface="+mj-ea"/>
          <a:cs typeface="Arial"/>
        </a:defRPr>
      </a:lvl1pPr>
    </p:titleStyle>
    <p:bodyStyle>
      <a:lvl1pPr marL="0" marR="0" indent="0" algn="l" defTabSz="457200" rtl="0" eaLnBrk="1" fontAlgn="auto" latinLnBrk="0" hangingPunct="1">
        <a:lnSpc>
          <a:spcPct val="150000"/>
        </a:lnSpc>
        <a:spcBef>
          <a:spcPts val="0"/>
        </a:spcBef>
        <a:spcAft>
          <a:spcPts val="0"/>
        </a:spcAft>
        <a:buClrTx/>
        <a:buSzPct val="100000"/>
        <a:buFont typeface="Arial" pitchFamily="34" charset="0"/>
        <a:buBlip>
          <a:blip r:embed="rId15"/>
        </a:buBlip>
        <a:tabLst/>
        <a:defRPr sz="2400" b="0" i="0" kern="1200" baseline="0">
          <a:solidFill>
            <a:srgbClr val="414042"/>
          </a:solidFill>
          <a:latin typeface="Arial"/>
          <a:ea typeface="+mn-ea"/>
          <a:cs typeface="Arial"/>
        </a:defRPr>
      </a:lvl1pPr>
      <a:lvl2pPr marL="742950" marR="0" indent="-285750" algn="l" defTabSz="4572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Tx/>
        <a:buFont typeface="Arial"/>
        <a:buChar char="–"/>
        <a:tabLst/>
        <a:defRPr sz="2400" b="0" i="0" kern="1200">
          <a:solidFill>
            <a:srgbClr val="414042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Developing on </a:t>
            </a:r>
            <a:r>
              <a:rPr lang="en-US" dirty="0" smtClean="0"/>
              <a:t>AWS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Coding Games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57840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Pirates: Guru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Upload files in parallel to S3</a:t>
            </a:r>
          </a:p>
          <a:p>
            <a:r>
              <a:rPr lang="en-US" dirty="0" smtClean="0"/>
              <a:t>Create a </a:t>
            </a:r>
            <a:r>
              <a:rPr lang="en-US" dirty="0" err="1" smtClean="0"/>
              <a:t>CloudFormation</a:t>
            </a:r>
            <a:r>
              <a:rPr lang="en-US" dirty="0" smtClean="0"/>
              <a:t> Stack and deploy your solution to 3 regions</a:t>
            </a:r>
          </a:p>
          <a:p>
            <a:r>
              <a:rPr lang="en-US" dirty="0" smtClean="0"/>
              <a:t>Use Route53 to redirect users to their closest region</a:t>
            </a:r>
          </a:p>
        </p:txBody>
      </p:sp>
    </p:spTree>
    <p:extLst>
      <p:ext uri="{BB962C8B-B14F-4D97-AF65-F5344CB8AC3E}">
        <p14:creationId xmlns:p14="http://schemas.microsoft.com/office/powerpoint/2010/main" val="2866066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45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838200"/>
          </a:xfrm>
          <a:solidFill>
            <a:schemeClr val="tx1">
              <a:lumMod val="75000"/>
              <a:lumOff val="25000"/>
              <a:alpha val="48000"/>
            </a:schemeClr>
          </a:solidFill>
        </p:spPr>
        <p:txBody>
          <a:bodyPr/>
          <a:lstStyle/>
          <a:p>
            <a:pPr algn="r"/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Full Throttle Game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3058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Throttle – Journeyman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46500"/>
            <a:ext cx="8382000" cy="50067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Create an producer application that sends random financial transaction events to a </a:t>
            </a:r>
            <a:r>
              <a:rPr lang="en-US" dirty="0" err="1" smtClean="0"/>
              <a:t>DynamoDB</a:t>
            </a:r>
            <a:r>
              <a:rPr lang="en-US" dirty="0" smtClean="0"/>
              <a:t> table with 10 write units.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b="1" dirty="0" smtClean="0"/>
              <a:t>Suggested Table Structure</a:t>
            </a:r>
          </a:p>
          <a:p>
            <a:pPr marL="400050" lvl="1" indent="0">
              <a:buNone/>
            </a:pPr>
            <a:r>
              <a:rPr lang="en-US" dirty="0" smtClean="0"/>
              <a:t> </a:t>
            </a:r>
            <a:r>
              <a:rPr lang="en-US" b="1" dirty="0" smtClean="0"/>
              <a:t>Hash Key:</a:t>
            </a:r>
            <a:r>
              <a:rPr lang="en-US" dirty="0" smtClean="0"/>
              <a:t> Transaction Source (User Account)</a:t>
            </a:r>
          </a:p>
          <a:p>
            <a:pPr marL="400050" lvl="1" indent="0">
              <a:buNone/>
            </a:pPr>
            <a:r>
              <a:rPr lang="en-US" dirty="0" smtClean="0"/>
              <a:t> </a:t>
            </a:r>
            <a:r>
              <a:rPr lang="en-US" b="1" dirty="0" smtClean="0"/>
              <a:t>Range Key:</a:t>
            </a:r>
            <a:r>
              <a:rPr lang="en-US" dirty="0" smtClean="0"/>
              <a:t> Transaction Timestamp</a:t>
            </a:r>
          </a:p>
          <a:p>
            <a:pPr marL="400050" lvl="1" indent="0">
              <a:buNone/>
            </a:pPr>
            <a:r>
              <a:rPr lang="en-US" dirty="0" smtClean="0"/>
              <a:t> </a:t>
            </a:r>
            <a:r>
              <a:rPr lang="en-US" b="1" dirty="0" smtClean="0"/>
              <a:t>Other Attributes:</a:t>
            </a:r>
            <a:r>
              <a:rPr lang="en-US" dirty="0" smtClean="0"/>
              <a:t> Transaction Type (Buy/Sell), Transaction Object (Stock Quote), Transaction </a:t>
            </a:r>
            <a:r>
              <a:rPr lang="en-US" dirty="0" err="1" smtClean="0"/>
              <a:t>Ammount</a:t>
            </a:r>
            <a:r>
              <a:rPr lang="en-US" dirty="0" smtClean="0"/>
              <a:t>, Unitary Value … </a:t>
            </a:r>
            <a:endParaRPr lang="en-US" dirty="0"/>
          </a:p>
          <a:p>
            <a:r>
              <a:rPr lang="en-US" dirty="0" smtClean="0"/>
              <a:t>Start the application many times so that it exceeds your provisioned write units.</a:t>
            </a:r>
          </a:p>
          <a:p>
            <a:r>
              <a:rPr lang="en-US" dirty="0" smtClean="0"/>
              <a:t>How much throughput (events/minute) can your architecture handle without errors in this stage?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Hint: Use a </a:t>
            </a:r>
            <a:r>
              <a:rPr lang="en-US" dirty="0" err="1" smtClean="0"/>
              <a:t>CloudWatch</a:t>
            </a:r>
            <a:r>
              <a:rPr lang="en-US" dirty="0" smtClean="0"/>
              <a:t> metric</a:t>
            </a:r>
          </a:p>
        </p:txBody>
      </p:sp>
    </p:spTree>
    <p:extLst>
      <p:ext uri="{BB962C8B-B14F-4D97-AF65-F5344CB8AC3E}">
        <p14:creationId xmlns:p14="http://schemas.microsoft.com/office/powerpoint/2010/main" val="867341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Throttle – Master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Change the producer application to send events to an SQS </a:t>
            </a:r>
            <a:r>
              <a:rPr lang="en-US" dirty="0" smtClean="0"/>
              <a:t>queue instead of sending directly to </a:t>
            </a:r>
            <a:r>
              <a:rPr lang="en-US" dirty="0" err="1" smtClean="0"/>
              <a:t>DynamoDB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an consumer application that reads from </a:t>
            </a:r>
            <a:r>
              <a:rPr lang="en-US" dirty="0" smtClean="0"/>
              <a:t>this queue </a:t>
            </a:r>
            <a:r>
              <a:rPr lang="en-US" dirty="0"/>
              <a:t>and writes them to </a:t>
            </a:r>
            <a:r>
              <a:rPr lang="en-US" dirty="0" err="1" smtClean="0"/>
              <a:t>DynamoDB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Set up auto-scaling for </a:t>
            </a:r>
            <a:r>
              <a:rPr lang="en-US" dirty="0" smtClean="0"/>
              <a:t>the consumer application based </a:t>
            </a:r>
            <a:r>
              <a:rPr lang="en-US" dirty="0"/>
              <a:t>on the queue </a:t>
            </a:r>
            <a:r>
              <a:rPr lang="en-US" dirty="0" smtClean="0"/>
              <a:t>size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much throughput (events</a:t>
            </a:r>
            <a:r>
              <a:rPr lang="en-US" dirty="0" smtClean="0"/>
              <a:t>/minute) </a:t>
            </a:r>
            <a:r>
              <a:rPr lang="en-US" dirty="0"/>
              <a:t>can your architecture handle without errors in this stage?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562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Throttle – Guru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Create a MySQL RDS database with db.m1.small type, without provisioned IOPS and default settings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Create a new SQS Queue to receive events for MySQL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Create a SNS Topic to fan-out events to both </a:t>
            </a:r>
            <a:r>
              <a:rPr lang="en-US" dirty="0" err="1" smtClean="0"/>
              <a:t>DynamoDB</a:t>
            </a:r>
            <a:r>
              <a:rPr lang="en-US" dirty="0" smtClean="0"/>
              <a:t> and MySQL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Create a consumer application for the MySQL database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What is the throughput difference between the RDS and </a:t>
            </a:r>
            <a:r>
              <a:rPr lang="en-US" dirty="0" err="1" smtClean="0"/>
              <a:t>DynamoDB</a:t>
            </a:r>
            <a:r>
              <a:rPr lang="en-US" dirty="0" smtClean="0"/>
              <a:t> table?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839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9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Disclaimers, warnings and tips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content is not released, licensed or authorized by Amazon Web Services. It is the work and responsibility of its rogue instructors.</a:t>
            </a:r>
          </a:p>
          <a:p>
            <a:r>
              <a:rPr lang="en-US" dirty="0" smtClean="0"/>
              <a:t>Each exercises is divided by level of difficulty. Feel free go through all the basics or deep dive in your favorite.</a:t>
            </a:r>
          </a:p>
          <a:p>
            <a:r>
              <a:rPr lang="en-US" dirty="0" smtClean="0"/>
              <a:t>Group with other students, divide and conquer.</a:t>
            </a:r>
          </a:p>
          <a:p>
            <a:r>
              <a:rPr lang="en-US" b="1" dirty="0" smtClean="0"/>
              <a:t>Keep it simple</a:t>
            </a:r>
            <a:r>
              <a:rPr lang="en-US" dirty="0" smtClean="0"/>
              <a:t>.  Focus on AWS APIs and exercise requirements.</a:t>
            </a:r>
          </a:p>
          <a:p>
            <a:r>
              <a:rPr lang="en-US" dirty="0"/>
              <a:t>When </a:t>
            </a:r>
            <a:r>
              <a:rPr lang="en-US" dirty="0" smtClean="0"/>
              <a:t>testing your applications, </a:t>
            </a:r>
            <a:r>
              <a:rPr lang="en-US" dirty="0"/>
              <a:t>use EC2 Instances as the training facility network may bottleneck your application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849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t="532" b="532"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8" name="TextBox 7"/>
          <p:cNvSpPr txBox="1"/>
          <p:nvPr/>
        </p:nvSpPr>
        <p:spPr>
          <a:xfrm>
            <a:off x="0" y="6241059"/>
            <a:ext cx="9144000" cy="646331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 smtClean="0"/>
              <a:t>Terminator Game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2936949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Terminator: Journeyman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Write a program to exterminate all EC2 instances, RDS Databases, SQS Queues and SNS Topics in a given region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478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Terminator: Master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Write a program to exterminate all AWS resources in a given region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814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Terminator: Guru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Write a program to exterminate all AWS resources in all regions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080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-15568" y="6273224"/>
            <a:ext cx="9144000" cy="584776"/>
          </a:xfrm>
          <a:prstGeom prst="rect">
            <a:avLst/>
          </a:prstGeom>
          <a:solidFill>
            <a:schemeClr val="bg1">
              <a:lumMod val="65000"/>
              <a:alpha val="67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Pirates Game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484556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Pirates: Journeyman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 a simple file sharing website:</a:t>
            </a:r>
          </a:p>
          <a:p>
            <a:pPr lvl="1"/>
            <a:r>
              <a:rPr lang="en-US" dirty="0" smtClean="0"/>
              <a:t>Users must be authenticated to list or download files</a:t>
            </a:r>
          </a:p>
          <a:p>
            <a:pPr lvl="1"/>
            <a:r>
              <a:rPr lang="en-US" dirty="0" smtClean="0"/>
              <a:t>Every authenticated user can download every file</a:t>
            </a:r>
          </a:p>
          <a:p>
            <a:pPr lvl="1"/>
            <a:r>
              <a:rPr lang="en-US" dirty="0" smtClean="0"/>
              <a:t>All files must be uploaded to S3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761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Pirates: Master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signed URLs to prevent cross-site linking</a:t>
            </a:r>
          </a:p>
          <a:p>
            <a:r>
              <a:rPr lang="en-US" dirty="0" smtClean="0"/>
              <a:t>Allow torrent downloads</a:t>
            </a:r>
          </a:p>
          <a:p>
            <a:r>
              <a:rPr lang="en-US" dirty="0" smtClean="0"/>
              <a:t>Distribute static content using </a:t>
            </a:r>
            <a:r>
              <a:rPr lang="en-US" dirty="0" err="1" smtClean="0"/>
              <a:t>CloudFront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6001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1"/>
  <p:tag name="MMPROD_UIDATA" val="&lt;database version=&quot;8.0&quot;&gt;&lt;object type=&quot;1&quot; unique_id=&quot;10001&quot;&gt;&lt;object type=&quot;2&quot; unique_id=&quot;63356&quot;&gt;&lt;object type=&quot;3&quot; unique_id=&quot;63359&quot;&gt;&lt;property id=&quot;20148&quot; value=&quot;5&quot;/&gt;&lt;property id=&quot;20300&quot; value=&quot;Slide 2 - &amp;quot;Architecting on AWS&amp;quot;&quot;/&gt;&lt;property id=&quot;20307&quot; value=&quot;256&quot;/&gt;&lt;/object&gt;&lt;object type=&quot;3&quot; unique_id=&quot;63802&quot;&gt;&lt;property id=&quot;20148&quot; value=&quot;5&quot;/&gt;&lt;property id=&quot;20300&quot; value=&quot;Slide 30 - &amp;quot;Minimize Always On instances&amp;quot;&quot;/&gt;&lt;property id=&quot;20307&quot; value=&quot;264&quot;/&gt;&lt;/object&gt;&lt;object type=&quot;3&quot; unique_id=&quot;63803&quot;&gt;&lt;property id=&quot;20148&quot; value=&quot;5&quot;/&gt;&lt;property id=&quot;20300&quot; value=&quot;Slide 33 - &amp;quot;Optimize by time of day&amp;quot;&quot;/&gt;&lt;property id=&quot;20307&quot; value=&quot;265&quot;/&gt;&lt;/object&gt;&lt;object type=&quot;3&quot; unique_id=&quot;63804&quot;&gt;&lt;property id=&quot;20148&quot; value=&quot;5&quot;/&gt;&lt;property id=&quot;20300&quot; value=&quot;Slide 34&quot;/&gt;&lt;property id=&quot;20307&quot; value=&quot;267&quot;/&gt;&lt;/object&gt;&lt;object type=&quot;3&quot; unique_id=&quot;63806&quot;&gt;&lt;property id=&quot;20148&quot; value=&quot;5&quot;/&gt;&lt;property id=&quot;20300&quot; value=&quot;Slide 36 - &amp;quot;Optimize during the month&amp;quot;&quot;/&gt;&lt;property id=&quot;20307&quot; value=&quot;269&quot;/&gt;&lt;/object&gt;&lt;object type=&quot;3&quot; unique_id=&quot;63807&quot;&gt;&lt;property id=&quot;20148&quot; value=&quot;5&quot;/&gt;&lt;property id=&quot;20300&quot; value=&quot;Slide 35 - &amp;quot;End of month processing&amp;quot;&quot;/&gt;&lt;property id=&quot;20307&quot; value=&quot;270&quot;/&gt;&lt;/object&gt;&lt;object type=&quot;3&quot; unique_id=&quot;64166&quot;&gt;&lt;property id=&quot;20148&quot; value=&quot;5&quot;/&gt;&lt;property id=&quot;20300&quot; value=&quot;Slide 37 - &amp;quot;CloudFront Costs&amp;quot;&quot;/&gt;&lt;property id=&quot;20307&quot; value=&quot;290&quot;/&gt;&lt;/object&gt;&lt;object type=&quot;3&quot; unique_id=&quot;64167&quot;&gt;&lt;property id=&quot;20148&quot; value=&quot;5&quot;/&gt;&lt;property id=&quot;20300&quot; value=&quot;Slide 38 - &amp;quot;When content is popular…&amp;quot;&quot;/&gt;&lt;property id=&quot;20307&quot; value=&quot;291&quot;/&gt;&lt;/object&gt;&lt;object type=&quot;3&quot; unique_id=&quot;64169&quot;&gt;&lt;property id=&quot;20148&quot; value=&quot;5&quot;/&gt;&lt;property id=&quot;20300&quot; value=&quot;Slide 39 - &amp;quot;Leverage scalable, on-demand services&amp;quot;&quot;/&gt;&lt;property id=&quot;20307&quot; value=&quot;293&quot;/&gt;&lt;/object&gt;&lt;object type=&quot;3&quot; unique_id=&quot;64170&quot;&gt;&lt;property id=&quot;20148&quot; value=&quot;5&quot;/&gt;&lt;property id=&quot;20300&quot; value=&quot;Slide 40&quot;/&gt;&lt;property id=&quot;20307&quot; value=&quot;294&quot;/&gt;&lt;/object&gt;&lt;object type=&quot;3&quot; unique_id=&quot;64323&quot;&gt;&lt;property id=&quot;20148&quot; value=&quot;5&quot;/&gt;&lt;property id=&quot;20300&quot; value=&quot;Slide 41&quot;/&gt;&lt;property id=&quot;20307&quot; value=&quot;295&quot;/&gt;&lt;/object&gt;&lt;object type=&quot;3&quot; unique_id=&quot;64324&quot;&gt;&lt;property id=&quot;20148&quot; value=&quot;5&quot;/&gt;&lt;property id=&quot;20300&quot; value=&quot;Slide 42 - &amp;quot;Software versus Services&amp;quot;&quot;/&gt;&lt;property id=&quot;20307&quot; value=&quot;296&quot;/&gt;&lt;/object&gt;&lt;object type=&quot;3&quot; unique_id=&quot;64325&quot;&gt;&lt;property id=&quot;20148&quot; value=&quot;5&quot;/&gt;&lt;property id=&quot;20300&quot; value=&quot;Slide 43&quot;/&gt;&lt;property id=&quot;20307&quot; value=&quot;297&quot;/&gt;&lt;/object&gt;&lt;object type=&quot;3&quot; unique_id=&quot;64665&quot;&gt;&lt;property id=&quot;20148&quot; value=&quot;5&quot;/&gt;&lt;property id=&quot;20300&quot; value=&quot;Slide 44 - &amp;quot;Clean up after yourself&amp;quot;&quot;/&gt;&lt;property id=&quot;20307&quot; value=&quot;301&quot;/&gt;&lt;/object&gt;&lt;object type=&quot;3&quot; unique_id=&quot;64801&quot;&gt;&lt;property id=&quot;20148&quot; value=&quot;5&quot;/&gt;&lt;property id=&quot;20300&quot; value=&quot;Slide 45&quot;/&gt;&lt;property id=&quot;20307&quot; value=&quot;302&quot;/&gt;&lt;/object&gt;&lt;object type=&quot;3&quot; unique_id=&quot;64991&quot;&gt;&lt;property id=&quot;20148&quot; value=&quot;5&quot;/&gt;&lt;property id=&quot;20300&quot; value=&quot;Slide 5 - &amp;quot;Cost Model&amp;quot;&quot;/&gt;&lt;property id=&quot;20307&quot; value=&quot;306&quot;/&gt;&lt;/object&gt;&lt;object type=&quot;3&quot; unique_id=&quot;64993&quot;&gt;&lt;property id=&quot;20148&quot; value=&quot;5&quot;/&gt;&lt;property id=&quot;20300&quot; value=&quot;Slide 7 - &amp;quot;ELB, EIP, and CloudWatch Costs&amp;quot;&quot;/&gt;&lt;property id=&quot;20307&quot; value=&quot;316&quot;/&gt;&lt;/object&gt;&lt;object type=&quot;3&quot; unique_id=&quot;64994&quot;&gt;&lt;property id=&quot;20148&quot; value=&quot;5&quot;/&gt;&lt;property id=&quot;20300&quot; value=&quot;Slide 8 - &amp;quot;EBS Service and Feature Costs&amp;quot;&quot;/&gt;&lt;property id=&quot;20307&quot; value=&quot;309&quot;/&gt;&lt;/object&gt;&lt;object type=&quot;3&quot; unique_id=&quot;64995&quot;&gt;&lt;property id=&quot;20148&quot; value=&quot;5&quot;/&gt;&lt;property id=&quot;20300&quot; value=&quot;Slide 9 - &amp;quot;S3, S3 RRS, Glacier Costs&amp;quot;&quot;/&gt;&lt;property id=&quot;20307&quot; value=&quot;310&quot;/&gt;&lt;/object&gt;&lt;object type=&quot;3&quot; unique_id=&quot;64996&quot;&gt;&lt;property id=&quot;20148&quot; value=&quot;5&quot;/&gt;&lt;property id=&quot;20300&quot; value=&quot;Slide 10 - &amp;quot;RDS Service and Feature Costs&amp;quot;&quot;/&gt;&lt;property id=&quot;20307&quot; value=&quot;311&quot;/&gt;&lt;/object&gt;&lt;object type=&quot;3&quot; unique_id=&quot;64997&quot;&gt;&lt;property id=&quot;20148&quot; value=&quot;5&quot;/&gt;&lt;property id=&quot;20300&quot; value=&quot;Slide 11 - &amp;quot;DynamoDB Service Costs&amp;quot;&quot;/&gt;&lt;property id=&quot;20307&quot; value=&quot;312&quot;/&gt;&lt;/object&gt;&lt;object type=&quot;3&quot; unique_id=&quot;64998&quot;&gt;&lt;property id=&quot;20148&quot; value=&quot;5&quot;/&gt;&lt;property id=&quot;20300&quot; value=&quot;Slide 12 - &amp;quot;R53 and CloudFront Service Costs&amp;quot;&quot;/&gt;&lt;property id=&quot;20307&quot; value=&quot;313&quot;/&gt;&lt;/object&gt;&lt;object type=&quot;3&quot; unique_id=&quot;64999&quot;&gt;&lt;property id=&quot;20148&quot; value=&quot;5&quot;/&gt;&lt;property id=&quot;20300&quot; value=&quot;Slide 13 - &amp;quot;SQS, SNS, SES Service and Feature Costs&amp;quot;&quot;/&gt;&lt;property id=&quot;20307&quot; value=&quot;314&quot;/&gt;&lt;/object&gt;&lt;object type=&quot;3&quot; unique_id=&quot;65000&quot;&gt;&lt;property id=&quot;20148&quot; value=&quot;5&quot;/&gt;&lt;property id=&quot;20300&quot; value=&quot;Slide 15 - &amp;quot;Free Services and Features&amp;quot;&quot;/&gt;&lt;property id=&quot;20307&quot; value=&quot;315&quot;/&gt;&lt;/object&gt;&lt;object type=&quot;3&quot; unique_id=&quot;65002&quot;&gt;&lt;property id=&quot;20148&quot; value=&quot;5&quot;/&gt;&lt;property id=&quot;20300&quot; value=&quot;Slide 16 - &amp;quot;EC2 Billing Options&amp;quot;&quot;/&gt;&lt;property id=&quot;20307&quot; value=&quot;330&quot;/&gt;&lt;/object&gt;&lt;object type=&quot;3&quot; unique_id=&quot;65003&quot;&gt;&lt;property id=&quot;20148&quot; value=&quot;5&quot;/&gt;&lt;property id=&quot;20300&quot; value=&quot;Slide 17 - &amp;quot;EC2 Billing Options&amp;quot;&quot;/&gt;&lt;property id=&quot;20307&quot; value=&quot;331&quot;/&gt;&lt;/object&gt;&lt;object type=&quot;3&quot; unique_id=&quot;65004&quot;&gt;&lt;property id=&quot;20148&quot; value=&quot;5&quot;/&gt;&lt;property id=&quot;20300&quot; value=&quot;Slide 18 - &amp;quot;EC2 Billing Options&amp;quot;&quot;/&gt;&lt;property id=&quot;20307&quot; value=&quot;332&quot;/&gt;&lt;/object&gt;&lt;object type=&quot;3&quot; unique_id=&quot;65005&quot;&gt;&lt;property id=&quot;20148&quot; value=&quot;5&quot;/&gt;&lt;property id=&quot;20300&quot; value=&quot;Slide 19 - &amp;quot;Reserved Instances&amp;quot;&quot;/&gt;&lt;property id=&quot;20307&quot; value=&quot;333&quot;/&gt;&lt;/object&gt;&lt;object type=&quot;3&quot; unique_id=&quot;65006&quot;&gt;&lt;property id=&quot;20148&quot; value=&quot;5&quot;/&gt;&lt;property id=&quot;20300&quot; value=&quot;Slide 20 - &amp;quot;Reserved Instances&amp;quot;&quot;/&gt;&lt;property id=&quot;20307&quot; value=&quot;334&quot;/&gt;&lt;/object&gt;&lt;object type=&quot;3&quot; unique_id=&quot;65007&quot;&gt;&lt;property id=&quot;20148&quot; value=&quot;5&quot;/&gt;&lt;property id=&quot;20300&quot; value=&quot;Slide 21 - &amp;quot;Reserved vs. On-Demand&amp;quot;&quot;/&gt;&lt;property id=&quot;20307&quot; value=&quot;335&quot;/&gt;&lt;/object&gt;&lt;object type=&quot;3&quot; unique_id=&quot;65008&quot;&gt;&lt;property id=&quot;20148&quot; value=&quot;5&quot;/&gt;&lt;property id=&quot;20300&quot; value=&quot;Slide 22 - &amp;quot;Reserved vs. On-Demand&amp;quot;&quot;/&gt;&lt;property id=&quot;20307&quot; value=&quot;336&quot;/&gt;&lt;/object&gt;&lt;object type=&quot;3&quot; unique_id=&quot;65009&quot;&gt;&lt;property id=&quot;20148&quot; value=&quot;5&quot;/&gt;&lt;property id=&quot;20300&quot; value=&quot;Slide 23 - &amp;quot;Reserved vs. On-Demand&amp;quot;&quot;/&gt;&lt;property id=&quot;20307&quot; value=&quot;337&quot;/&gt;&lt;/object&gt;&lt;object type=&quot;3&quot; unique_id=&quot;65010&quot;&gt;&lt;property id=&quot;20148&quot; value=&quot;5&quot;/&gt;&lt;property id=&quot;20300&quot; value=&quot;Slide 24 - &amp;quot;Spot Market&amp;quot;&quot;/&gt;&lt;property id=&quot;20307&quot; value=&quot;338&quot;/&gt;&lt;/object&gt;&lt;object type=&quot;3&quot; unique_id=&quot;65011&quot;&gt;&lt;property id=&quot;20148&quot; value=&quot;5&quot;/&gt;&lt;property id=&quot;20300&quot; value=&quot;Slide 25 - &amp;quot;Spot Market&amp;quot;&quot;/&gt;&lt;property id=&quot;20307&quot; value=&quot;339&quot;/&gt;&lt;/object&gt;&lt;object type=&quot;3&quot; unique_id=&quot;65012&quot;&gt;&lt;property id=&quot;20148&quot; value=&quot;5&quot;/&gt;&lt;property id=&quot;20300&quot; value=&quot;Slide 26 - &amp;quot;Spot Market&amp;quot;&quot;/&gt;&lt;property id=&quot;20307&quot; value=&quot;340&quot;/&gt;&lt;/object&gt;&lt;object type=&quot;3&quot; unique_id=&quot;65013&quot;&gt;&lt;property id=&quot;20148&quot; value=&quot;5&quot;/&gt;&lt;property id=&quot;20300&quot; value=&quot;Slide 27 - &amp;quot;Spot Market&amp;quot;&quot;/&gt;&lt;property id=&quot;20307&quot; value=&quot;341&quot;/&gt;&lt;/object&gt;&lt;object type=&quot;3&quot; unique_id=&quot;65014&quot;&gt;&lt;property id=&quot;20148&quot; value=&quot;5&quot;/&gt;&lt;property id=&quot;20300&quot; value=&quot;Slide 28 - &amp;quot;Spot Market&amp;quot;&quot;/&gt;&lt;property id=&quot;20307&quot; value=&quot;342&quot;/&gt;&lt;/object&gt;&lt;object type=&quot;3&quot; unique_id=&quot;65016&quot;&gt;&lt;property id=&quot;20148&quot; value=&quot;5&quot;/&gt;&lt;property id=&quot;20300&quot; value=&quot;Slide 31 - &amp;quot;Scale-in automatically&amp;quot;&quot;/&gt;&lt;property id=&quot;20307&quot; value=&quot;326&quot;/&gt;&lt;/object&gt;&lt;object type=&quot;3&quot; unique_id=&quot;65017&quot;&gt;&lt;property id=&quot;20148&quot; value=&quot;5&quot;/&gt;&lt;property id=&quot;20300&quot; value=&quot;Slide 32 - &amp;quot;Scripted scaling&amp;quot;&quot;/&gt;&lt;property id=&quot;20307&quot; value=&quot;327&quot;/&gt;&lt;/object&gt;&lt;object type=&quot;3&quot; unique_id=&quot;101174&quot;&gt;&lt;property id=&quot;20148&quot; value=&quot;5&quot;/&gt;&lt;property id=&quot;20300&quot; value=&quot;Slide 1&quot;/&gt;&lt;property id=&quot;20307&quot; value=&quot;343&quot;/&gt;&lt;/object&gt;&lt;object type=&quot;3&quot; unique_id=&quot;122251&quot;&gt;&lt;property id=&quot;20148&quot; value=&quot;5&quot;/&gt;&lt;property id=&quot;20300&quot; value=&quot;Slide 3 - &amp;quot;What we’ll cover&amp;quot;&quot;/&gt;&lt;property id=&quot;20307&quot; value=&quot;344&quot;/&gt;&lt;/object&gt;&lt;object type=&quot;3&quot; unique_id=&quot;122252&quot;&gt;&lt;property id=&quot;20148&quot; value=&quot;5&quot;/&gt;&lt;property id=&quot;20300&quot; value=&quot;Slide 4 - &amp;quot;Cost Model&amp;quot;&quot;/&gt;&lt;property id=&quot;20307&quot; value=&quot;345&quot;/&gt;&lt;/object&gt;&lt;object type=&quot;3&quot; unique_id=&quot;122253&quot;&gt;&lt;property id=&quot;20148&quot; value=&quot;5&quot;/&gt;&lt;property id=&quot;20300&quot; value=&quot;Slide 6 - &amp;quot;Services and feature costs&amp;quot;&quot;/&gt;&lt;property id=&quot;20307&quot; value=&quot;346&quot;/&gt;&lt;/object&gt;&lt;object type=&quot;3&quot; unique_id=&quot;122254&quot;&gt;&lt;property id=&quot;20148&quot; value=&quot;5&quot;/&gt;&lt;property id=&quot;20300&quot; value=&quot;Slide 14 - &amp;quot;Billing Options&amp;quot;&quot;/&gt;&lt;property id=&quot;20307&quot; value=&quot;347&quot;/&gt;&lt;/object&gt;&lt;object type=&quot;3&quot; unique_id=&quot;122255&quot;&gt;&lt;property id=&quot;20148&quot; value=&quot;5&quot;/&gt;&lt;property id=&quot;20300&quot; value=&quot;Slide 29 - &amp;quot;Best Practices&amp;quot;&quot;/&gt;&lt;property id=&quot;20307&quot; value=&quot;348&quot;/&gt;&lt;/object&gt;&lt;/object&gt;&lt;object type=&quot;8&quot; unique_id=&quot;63392&quot;&gt;&lt;/object&gt;&lt;/object&gt;&lt;/database&gt;"/>
  <p:tag name="SECTOMILLISECCONVERTED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0&quot;/&gt;&lt;/TableIndex&gt;&lt;/ShapeTextInfo&gt;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332C79EA1CD348A6312539897E6207" ma:contentTypeVersion="0" ma:contentTypeDescription="Create a new document." ma:contentTypeScope="" ma:versionID="da66b1357e4dc1d636a5011f31c499e9">
  <xsd:schema xmlns:xsd="http://www.w3.org/2001/XMLSchema" xmlns:p="http://schemas.microsoft.com/office/2006/metadata/properties" targetNamespace="http://schemas.microsoft.com/office/2006/metadata/properties" ma:root="true" ma:fieldsID="4aeb20c0e3442673af7ee10786458764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3095A41B-6F89-47ED-8130-CB5990AD75FE}">
  <ds:schemaRefs>
    <ds:schemaRef ds:uri="http://purl.org/dc/dcmitype/"/>
    <ds:schemaRef ds:uri="http://www.w3.org/XML/1998/namespace"/>
    <ds:schemaRef ds:uri="http://schemas.microsoft.com/office/2006/documentManagement/types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4F0CD2E4-A743-44C2-A9B8-B91E19CB0AE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49170C8-C9DD-4ECD-B3E1-159543BE79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1524</TotalTime>
  <Words>422</Words>
  <Application>Microsoft Macintosh PowerPoint</Application>
  <PresentationFormat>On-screen Show (4:3)</PresentationFormat>
  <Paragraphs>52</Paragraphs>
  <Slides>15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Developing on AWS</vt:lpstr>
      <vt:lpstr>Disclaimers, warnings and tips</vt:lpstr>
      <vt:lpstr>PowerPoint Presentation</vt:lpstr>
      <vt:lpstr>Terminator: Journeyman Level</vt:lpstr>
      <vt:lpstr>Terminator: Master Level</vt:lpstr>
      <vt:lpstr>Terminator: Guru Level</vt:lpstr>
      <vt:lpstr>PowerPoint Presentation</vt:lpstr>
      <vt:lpstr>Pirates: Journeyman Level</vt:lpstr>
      <vt:lpstr>Pirates: Master Level</vt:lpstr>
      <vt:lpstr>Pirates: Guru Level</vt:lpstr>
      <vt:lpstr>Full Throttle Game</vt:lpstr>
      <vt:lpstr>Full Throttle – Journeyman Level</vt:lpstr>
      <vt:lpstr>Full Throttle – Master Level</vt:lpstr>
      <vt:lpstr>Full Throttle – Guru Level</vt:lpstr>
      <vt:lpstr>PowerPoint Presentation</vt:lpstr>
    </vt:vector>
  </TitlesOfParts>
  <Company>Amazon.com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AWS_Training_ILT_Template_Version1.2</dc:title>
  <dc:creator>Griffin, Liana</dc:creator>
  <cp:lastModifiedBy>Julio Faerman</cp:lastModifiedBy>
  <cp:revision>165</cp:revision>
  <dcterms:created xsi:type="dcterms:W3CDTF">2013-03-27T16:17:40Z</dcterms:created>
  <dcterms:modified xsi:type="dcterms:W3CDTF">2014-02-21T02:06:37Z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0x0101004C332C79EA1CD348A6312539897E6207</vt:lpwstr>
  </property>
</Properties>
</file>

<file path=docProps/thumbnail.jpeg>
</file>